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120" y="-6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963974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jpg"/><Relationship Id="rId11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7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Shape 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6275" y="1794352"/>
            <a:ext cx="2445999" cy="1793025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31" name="Shape 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6275" y="995264"/>
            <a:ext cx="2323824" cy="774600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32" name="Shape 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20040" y="995252"/>
            <a:ext cx="1733134" cy="392184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33" name="Shape 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66275" y="3611879"/>
            <a:ext cx="2323824" cy="736097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4" name="Shape 34"/>
          <p:cNvSpPr txBox="1"/>
          <p:nvPr/>
        </p:nvSpPr>
        <p:spPr>
          <a:xfrm>
            <a:off x="-1" y="2981748"/>
            <a:ext cx="4666271" cy="15162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Open Sans"/>
              <a:buChar char="●"/>
            </a:pPr>
            <a:r>
              <a:rPr lang="en" sz="2000" dirty="0">
                <a:latin typeface="Open Sans"/>
                <a:ea typeface="Open Sans"/>
                <a:cs typeface="Open Sans"/>
                <a:sym typeface="Open Sans"/>
              </a:rPr>
              <a:t>Applications: risk mapping, outbreak prediction, decision support, early warning of microbial threats</a:t>
            </a:r>
          </a:p>
        </p:txBody>
      </p:sp>
      <p:sp>
        <p:nvSpPr>
          <p:cNvPr id="35" name="Shape 35"/>
          <p:cNvSpPr txBox="1"/>
          <p:nvPr/>
        </p:nvSpPr>
        <p:spPr>
          <a:xfrm>
            <a:off x="0" y="774957"/>
            <a:ext cx="4444050" cy="1019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Open Sans"/>
              <a:buChar char="●"/>
            </a:pPr>
            <a:r>
              <a:rPr lang="en-US" sz="2000" dirty="0" smtClean="0">
                <a:latin typeface="Open Sans"/>
                <a:ea typeface="Open Sans"/>
                <a:cs typeface="Open Sans"/>
                <a:sym typeface="Open Sans"/>
              </a:rPr>
              <a:t>DTRA</a:t>
            </a:r>
            <a:endParaRPr lang="en" sz="2000" dirty="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Open Sans"/>
              <a:buChar char="○"/>
            </a:pPr>
            <a:r>
              <a:rPr lang="en" sz="2000" dirty="0">
                <a:latin typeface="Open Sans"/>
                <a:ea typeface="Open Sans"/>
                <a:cs typeface="Open Sans"/>
                <a:sym typeface="Open Sans"/>
              </a:rPr>
              <a:t>$2.2 million </a:t>
            </a:r>
            <a:r>
              <a:rPr lang="en" sz="2000" dirty="0" smtClean="0">
                <a:latin typeface="Open Sans"/>
                <a:ea typeface="Open Sans"/>
                <a:cs typeface="Open Sans"/>
                <a:sym typeface="Open Sans"/>
              </a:rPr>
              <a:t>base </a:t>
            </a:r>
            <a:r>
              <a:rPr lang="en" sz="2000" dirty="0">
                <a:latin typeface="Open Sans"/>
                <a:ea typeface="Open Sans"/>
                <a:cs typeface="Open Sans"/>
                <a:sym typeface="Open Sans"/>
              </a:rPr>
              <a:t>year</a:t>
            </a:r>
          </a:p>
          <a:p>
            <a:pPr marL="914400" lvl="1" indent="-317500">
              <a:spcBef>
                <a:spcPts val="0"/>
              </a:spcBef>
              <a:buClr>
                <a:srgbClr val="000000"/>
              </a:buClr>
              <a:buSzPct val="100000"/>
              <a:buFont typeface="Open Sans"/>
              <a:buChar char="○"/>
            </a:pPr>
            <a:r>
              <a:rPr lang="en" sz="2000" dirty="0">
                <a:latin typeface="Open Sans"/>
                <a:ea typeface="Open Sans"/>
                <a:cs typeface="Open Sans"/>
                <a:sym typeface="Open Sans"/>
              </a:rPr>
              <a:t>$2.4 </a:t>
            </a:r>
            <a:r>
              <a:rPr lang="en" sz="2000" dirty="0" smtClean="0">
                <a:latin typeface="Open Sans"/>
                <a:ea typeface="Open Sans"/>
                <a:cs typeface="Open Sans"/>
                <a:sym typeface="Open Sans"/>
              </a:rPr>
              <a:t>million</a:t>
            </a:r>
            <a:r>
              <a:rPr lang="en-US" sz="2000" dirty="0" smtClean="0">
                <a:latin typeface="Open Sans"/>
                <a:ea typeface="Open Sans"/>
                <a:cs typeface="Open Sans"/>
                <a:sym typeface="Open Sans"/>
              </a:rPr>
              <a:t> option year 1</a:t>
            </a:r>
            <a:endParaRPr lang="en" sz="20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Shape 36"/>
          <p:cNvSpPr txBox="1"/>
          <p:nvPr/>
        </p:nvSpPr>
        <p:spPr>
          <a:xfrm>
            <a:off x="0" y="1894335"/>
            <a:ext cx="4666271" cy="10874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100000"/>
              <a:buFont typeface="Open Sans"/>
              <a:buChar char="●"/>
            </a:pPr>
            <a:r>
              <a:rPr lang="en" sz="2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Monitors online text sources like news outlets, ProMED reports, and blogs for infectious disease </a:t>
            </a:r>
            <a:r>
              <a:rPr lang="en" sz="20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threats</a:t>
            </a:r>
            <a:endParaRPr lang="en" sz="2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7" name="Shape 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0" y="-21600"/>
            <a:ext cx="9144003" cy="947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Shape 3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645950" y="4301259"/>
            <a:ext cx="736199" cy="73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8125" y="4440575"/>
            <a:ext cx="2271145" cy="58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Shape 4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666271" y="4498040"/>
            <a:ext cx="1702494" cy="465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Shape 4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482438" y="4440573"/>
            <a:ext cx="967388" cy="580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Shape 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892087"/>
            <a:ext cx="3997476" cy="972725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Shape 47"/>
          <p:cNvSpPr txBox="1"/>
          <p:nvPr/>
        </p:nvSpPr>
        <p:spPr>
          <a:xfrm>
            <a:off x="374954" y="3333261"/>
            <a:ext cx="4052999" cy="102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Open Sans"/>
              <a:buChar char="●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Ranavirus Reporting System</a:t>
            </a:r>
          </a:p>
          <a:p>
            <a:pPr lvl="0" rtl="0">
              <a:spcBef>
                <a:spcPts val="0"/>
              </a:spcBef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Open Sans"/>
              <a:buChar char="●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Rift Valley Fever in South Africa</a:t>
            </a:r>
          </a:p>
          <a:p>
            <a:pPr lvl="0" rtl="0">
              <a:spcBef>
                <a:spcPts val="0"/>
              </a:spcBef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" name="Shape 48"/>
          <p:cNvSpPr txBox="1"/>
          <p:nvPr/>
        </p:nvSpPr>
        <p:spPr>
          <a:xfrm>
            <a:off x="364600" y="2033275"/>
            <a:ext cx="4265400" cy="72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dirty="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Web platform built for the One Health community to collect, share, and visualize information </a:t>
            </a:r>
            <a:r>
              <a:rPr lang="en-US" dirty="0" smtClean="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from</a:t>
            </a:r>
            <a:r>
              <a:rPr lang="en" dirty="0" smtClean="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dirty="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human, </a:t>
            </a:r>
            <a:r>
              <a:rPr lang="en" dirty="0" smtClean="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animal</a:t>
            </a:r>
            <a:r>
              <a:rPr lang="en-US" dirty="0" smtClean="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lang="en" dirty="0" smtClean="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dirty="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dirty="0" smtClean="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environmental</a:t>
            </a:r>
            <a:r>
              <a:rPr lang="en" dirty="0" smtClean="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dirty="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health. </a:t>
            </a:r>
          </a:p>
          <a:p>
            <a:pPr rtl="0">
              <a:spcBef>
                <a:spcPts val="0"/>
              </a:spcBef>
              <a:buNone/>
            </a:pPr>
            <a:endParaRPr dirty="0"/>
          </a:p>
          <a:p>
            <a:pPr rtl="0">
              <a:spcBef>
                <a:spcPts val="0"/>
              </a:spcBef>
              <a:buNone/>
            </a:pPr>
            <a:endParaRPr dirty="0">
              <a:solidFill>
                <a:schemeClr val="dk1"/>
              </a:solidFill>
            </a:endParaRPr>
          </a:p>
          <a:p>
            <a:pPr>
              <a:spcBef>
                <a:spcPts val="0"/>
              </a:spcBef>
              <a:buNone/>
            </a:pP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69000"/>
            <a:ext cx="8229600" cy="673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Additional Projects</a:t>
            </a:r>
          </a:p>
        </p:txBody>
      </p:sp>
      <p:pic>
        <p:nvPicPr>
          <p:cNvPr id="50" name="Shape 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59449" y="4256021"/>
            <a:ext cx="647324" cy="77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Shape 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01980" y="4739000"/>
            <a:ext cx="1068470" cy="318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712" y="4448500"/>
            <a:ext cx="2271145" cy="58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Shape 5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35338" y="1327374"/>
            <a:ext cx="3434098" cy="237012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 txBox="1"/>
          <p:nvPr/>
        </p:nvSpPr>
        <p:spPr>
          <a:xfrm>
            <a:off x="6325637" y="3697500"/>
            <a:ext cx="2719799" cy="102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Centralized web-application dedicated to the improvement, storage, display, dissemination, and discussion of current knowledge on historical disease emergence. 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5112912" y="900550"/>
            <a:ext cx="3801900" cy="43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b="1">
                <a:latin typeface="Open Sans"/>
                <a:ea typeface="Open Sans"/>
                <a:cs typeface="Open Sans"/>
                <a:sym typeface="Open Sans"/>
              </a:rPr>
              <a:t>Emerging Infectious Disease Repository</a:t>
            </a:r>
          </a:p>
        </p:txBody>
      </p:sp>
      <p:cxnSp>
        <p:nvCxnSpPr>
          <p:cNvPr id="56" name="Shape 56"/>
          <p:cNvCxnSpPr/>
          <p:nvPr/>
        </p:nvCxnSpPr>
        <p:spPr>
          <a:xfrm flipH="1">
            <a:off x="4832725" y="835924"/>
            <a:ext cx="6299" cy="4133099"/>
          </a:xfrm>
          <a:prstGeom prst="straightConnector1">
            <a:avLst/>
          </a:prstGeom>
          <a:noFill/>
          <a:ln w="19050" cap="flat">
            <a:solidFill>
              <a:srgbClr val="B7B7B7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57" name="Shape 57"/>
          <p:cNvSpPr txBox="1"/>
          <p:nvPr/>
        </p:nvSpPr>
        <p:spPr>
          <a:xfrm>
            <a:off x="374954" y="2928928"/>
            <a:ext cx="853500" cy="380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Submit</a:t>
            </a:r>
          </a:p>
        </p:txBody>
      </p:sp>
      <p:sp>
        <p:nvSpPr>
          <p:cNvPr id="58" name="Shape 58"/>
          <p:cNvSpPr/>
          <p:nvPr/>
        </p:nvSpPr>
        <p:spPr>
          <a:xfrm>
            <a:off x="1180816" y="3035541"/>
            <a:ext cx="442200" cy="177299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59" name="Shape 5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112925" y="3848850"/>
            <a:ext cx="1148240" cy="7272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 txBox="1"/>
          <p:nvPr/>
        </p:nvSpPr>
        <p:spPr>
          <a:xfrm>
            <a:off x="1668480" y="2930579"/>
            <a:ext cx="853500" cy="31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Explore</a:t>
            </a:r>
          </a:p>
        </p:txBody>
      </p:sp>
      <p:sp>
        <p:nvSpPr>
          <p:cNvPr id="61" name="Shape 61"/>
          <p:cNvSpPr txBox="1"/>
          <p:nvPr/>
        </p:nvSpPr>
        <p:spPr>
          <a:xfrm>
            <a:off x="3033654" y="2935804"/>
            <a:ext cx="773699" cy="380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Export</a:t>
            </a:r>
          </a:p>
        </p:txBody>
      </p:sp>
      <p:sp>
        <p:nvSpPr>
          <p:cNvPr id="62" name="Shape 62"/>
          <p:cNvSpPr/>
          <p:nvPr/>
        </p:nvSpPr>
        <p:spPr>
          <a:xfrm>
            <a:off x="2550915" y="3041328"/>
            <a:ext cx="442200" cy="177299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63" name="Shape 6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997300" y="4274384"/>
            <a:ext cx="736199" cy="736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Macintosh PowerPoint</Application>
  <PresentationFormat>On-screen Show (16:9)</PresentationFormat>
  <Paragraphs>16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simple-light</vt:lpstr>
      <vt:lpstr>PowerPoint Presentation</vt:lpstr>
      <vt:lpstr>Additional Projects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Andrew Huff</cp:lastModifiedBy>
  <cp:revision>1</cp:revision>
  <dcterms:modified xsi:type="dcterms:W3CDTF">2015-04-23T13:06:22Z</dcterms:modified>
</cp:coreProperties>
</file>